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64" r:id="rId2"/>
    <p:sldId id="265" r:id="rId3"/>
    <p:sldId id="256" r:id="rId4"/>
    <p:sldId id="259" r:id="rId5"/>
    <p:sldId id="257" r:id="rId6"/>
    <p:sldId id="258" r:id="rId7"/>
    <p:sldId id="261" r:id="rId8"/>
    <p:sldId id="260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thornton\AppData\Local\Microsoft\Windows\INetCache\Content.Outlook\0XJTYII2\Combined%20Parent%20Survey%20with%20graph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lway-my.sharepoint.com/personal/mthornton_manson_org/Documents/Misc%20Files/Desktop/Combined%20Parent%20Survey%20Responses%20Templat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 receives extra help from staff when they need it.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Sheet1!$B$4:$F$4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Sheet1!$B$5:$F$5</c:f>
              <c:numCache>
                <c:formatCode>0%</c:formatCode>
                <c:ptCount val="5"/>
                <c:pt idx="0">
                  <c:v>0.33</c:v>
                </c:pt>
                <c:pt idx="1">
                  <c:v>0.44</c:v>
                </c:pt>
                <c:pt idx="2">
                  <c:v>0.17</c:v>
                </c:pt>
                <c:pt idx="3">
                  <c:v>0.03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4-4824-A284-DC3F4AB84E8E}"/>
            </c:ext>
          </c:extLst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Sheet1!$B$4:$F$4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Sheet1!$B$6:$F$6</c:f>
              <c:numCache>
                <c:formatCode>0%</c:formatCode>
                <c:ptCount val="5"/>
                <c:pt idx="0">
                  <c:v>0.32</c:v>
                </c:pt>
                <c:pt idx="1">
                  <c:v>0.46</c:v>
                </c:pt>
                <c:pt idx="2">
                  <c:v>0.15</c:v>
                </c:pt>
                <c:pt idx="3">
                  <c:v>0.05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F4-4824-A284-DC3F4AB84E8E}"/>
            </c:ext>
          </c:extLst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Sheet1!$B$4:$F$4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Sheet1!$B$7:$F$7</c:f>
              <c:numCache>
                <c:formatCode>0.00%</c:formatCode>
                <c:ptCount val="5"/>
                <c:pt idx="0">
                  <c:v>0.37109999999999999</c:v>
                </c:pt>
                <c:pt idx="1">
                  <c:v>0.4214</c:v>
                </c:pt>
                <c:pt idx="2">
                  <c:v>0.16350000000000001</c:v>
                </c:pt>
                <c:pt idx="3">
                  <c:v>1.26E-2</c:v>
                </c:pt>
                <c:pt idx="4">
                  <c:v>3.15E-2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F4-4824-A284-DC3F4AB84E8E}"/>
            </c:ext>
          </c:extLst>
        </c:ser>
        <c:ser>
          <c:idx val="3"/>
          <c:order val="3"/>
          <c:tx>
            <c:strRef>
              <c:f>Sheet1!$A$8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Sheet1!$B$4:$F$4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Sheet1!$B$8:$F$8</c:f>
              <c:numCache>
                <c:formatCode>0.00%</c:formatCode>
                <c:ptCount val="5"/>
                <c:pt idx="0">
                  <c:v>0.56499999999999995</c:v>
                </c:pt>
                <c:pt idx="1">
                  <c:v>0.32600000000000001</c:v>
                </c:pt>
                <c:pt idx="2">
                  <c:v>6.3E-2</c:v>
                </c:pt>
                <c:pt idx="3">
                  <c:v>3.7999999999999999E-2</c:v>
                </c:pt>
                <c:pt idx="4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F4-4824-A284-DC3F4AB84E8E}"/>
            </c:ext>
          </c:extLst>
        </c:ser>
        <c:ser>
          <c:idx val="4"/>
          <c:order val="4"/>
          <c:tx>
            <c:strRef>
              <c:f>Sheet1!$A$9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Sheet1!$B$4:$F$4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Sheet1!$B$9:$F$9</c:f>
              <c:numCache>
                <c:formatCode>0%</c:formatCode>
                <c:ptCount val="5"/>
                <c:pt idx="0">
                  <c:v>0.54</c:v>
                </c:pt>
                <c:pt idx="1">
                  <c:v>0.35</c:v>
                </c:pt>
                <c:pt idx="2">
                  <c:v>0.08</c:v>
                </c:pt>
                <c:pt idx="3">
                  <c:v>0.01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F4-4824-A284-DC3F4AB84E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34708303"/>
        <c:axId val="1034710383"/>
      </c:barChart>
      <c:catAx>
        <c:axId val="103470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710383"/>
        <c:crosses val="autoZero"/>
        <c:auto val="1"/>
        <c:lblAlgn val="ctr"/>
        <c:lblOffset val="100"/>
        <c:noMultiLvlLbl val="0"/>
      </c:catAx>
      <c:valAx>
        <c:axId val="1034710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70830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child’s school communicates effectively with me as a parent.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Sheet1!$B$16:$F$16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Sheet1!$B$17:$F$17</c:f>
              <c:numCache>
                <c:formatCode>0%</c:formatCode>
                <c:ptCount val="5"/>
                <c:pt idx="0">
                  <c:v>0.31</c:v>
                </c:pt>
                <c:pt idx="1">
                  <c:v>0.43</c:v>
                </c:pt>
                <c:pt idx="2">
                  <c:v>0.12</c:v>
                </c:pt>
                <c:pt idx="3">
                  <c:v>0.09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B-42C3-893A-0C5853729735}"/>
            </c:ext>
          </c:extLst>
        </c:ser>
        <c:ser>
          <c:idx val="1"/>
          <c:order val="1"/>
          <c:tx>
            <c:strRef>
              <c:f>Sheet1!$A$18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Sheet1!$B$16:$F$16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Sheet1!$B$18:$F$18</c:f>
              <c:numCache>
                <c:formatCode>0%</c:formatCode>
                <c:ptCount val="5"/>
                <c:pt idx="0">
                  <c:v>0.28999999999999998</c:v>
                </c:pt>
                <c:pt idx="1">
                  <c:v>0.45</c:v>
                </c:pt>
                <c:pt idx="2">
                  <c:v>0.16</c:v>
                </c:pt>
                <c:pt idx="3">
                  <c:v>7.0000000000000007E-2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B-42C3-893A-0C5853729735}"/>
            </c:ext>
          </c:extLst>
        </c:ser>
        <c:ser>
          <c:idx val="2"/>
          <c:order val="2"/>
          <c:tx>
            <c:strRef>
              <c:f>Sheet1!$A$19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Sheet1!$B$16:$F$16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Sheet1!$B$19:$F$19</c:f>
              <c:numCache>
                <c:formatCode>0%</c:formatCode>
                <c:ptCount val="5"/>
                <c:pt idx="0" formatCode="0.00%">
                  <c:v>0.3145</c:v>
                </c:pt>
                <c:pt idx="1">
                  <c:v>0.47170000000000001</c:v>
                </c:pt>
                <c:pt idx="2" formatCode="0.00%">
                  <c:v>0.1132</c:v>
                </c:pt>
                <c:pt idx="3" formatCode="0.00%">
                  <c:v>7.5499999999999998E-2</c:v>
                </c:pt>
                <c:pt idx="4" formatCode="0.00%">
                  <c:v>2.52E-2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8B-42C3-893A-0C5853729735}"/>
            </c:ext>
          </c:extLst>
        </c:ser>
        <c:ser>
          <c:idx val="3"/>
          <c:order val="3"/>
          <c:tx>
            <c:strRef>
              <c:f>Sheet1!$A$20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Sheet1!$B$16:$F$16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Sheet1!$B$20:$F$20</c:f>
              <c:numCache>
                <c:formatCode>0.00%</c:formatCode>
                <c:ptCount val="5"/>
                <c:pt idx="0">
                  <c:v>0.54400000000000004</c:v>
                </c:pt>
                <c:pt idx="1">
                  <c:v>0.33900000000000002</c:v>
                </c:pt>
                <c:pt idx="2">
                  <c:v>7.0999999999999994E-2</c:v>
                </c:pt>
                <c:pt idx="3">
                  <c:v>4.2000000000000003E-2</c:v>
                </c:pt>
                <c:pt idx="4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B-42C3-893A-0C5853729735}"/>
            </c:ext>
          </c:extLst>
        </c:ser>
        <c:ser>
          <c:idx val="4"/>
          <c:order val="4"/>
          <c:tx>
            <c:strRef>
              <c:f>Sheet1!$A$21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Sheet1!$B$16:$F$16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Sheet1!$B$21:$F$21</c:f>
              <c:numCache>
                <c:formatCode>0%</c:formatCode>
                <c:ptCount val="5"/>
                <c:pt idx="0">
                  <c:v>0.54</c:v>
                </c:pt>
                <c:pt idx="1">
                  <c:v>0.35</c:v>
                </c:pt>
                <c:pt idx="2">
                  <c:v>0.06</c:v>
                </c:pt>
                <c:pt idx="3">
                  <c:v>0.04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8B-42C3-893A-0C58537297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8915039"/>
        <c:axId val="688910047"/>
      </c:barChart>
      <c:catAx>
        <c:axId val="688915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910047"/>
        <c:crosses val="autoZero"/>
        <c:auto val="1"/>
        <c:lblAlgn val="ctr"/>
        <c:lblOffset val="100"/>
        <c:noMultiLvlLbl val="0"/>
      </c:catAx>
      <c:valAx>
        <c:axId val="688910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915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child’s teacher(s) communicates effectively with me as a parent.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Sheet1!$B$32:$F$32</c:f>
              <c:numCache>
                <c:formatCode>0%</c:formatCode>
                <c:ptCount val="5"/>
                <c:pt idx="0">
                  <c:v>0.32</c:v>
                </c:pt>
                <c:pt idx="1">
                  <c:v>0.4</c:v>
                </c:pt>
                <c:pt idx="2">
                  <c:v>0.19</c:v>
                </c:pt>
                <c:pt idx="3">
                  <c:v>0.06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1-48EE-A289-776D40115555}"/>
            </c:ext>
          </c:extLst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Sheet1!$B$33:$F$33</c:f>
              <c:numCache>
                <c:formatCode>0.00%</c:formatCode>
                <c:ptCount val="5"/>
                <c:pt idx="0">
                  <c:v>0.35220000000000001</c:v>
                </c:pt>
                <c:pt idx="1">
                  <c:v>0.3962</c:v>
                </c:pt>
                <c:pt idx="2">
                  <c:v>0.16350000000000001</c:v>
                </c:pt>
                <c:pt idx="3">
                  <c:v>5.0299999999999997E-2</c:v>
                </c:pt>
                <c:pt idx="4">
                  <c:v>3.78E-2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1-48EE-A289-776D40115555}"/>
            </c:ext>
          </c:extLst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Sheet1!$B$34:$F$34</c:f>
              <c:numCache>
                <c:formatCode>0.00%</c:formatCode>
                <c:ptCount val="5"/>
                <c:pt idx="0">
                  <c:v>0.48949999999999999</c:v>
                </c:pt>
                <c:pt idx="1">
                  <c:v>0.3347</c:v>
                </c:pt>
                <c:pt idx="2">
                  <c:v>0.12970000000000001</c:v>
                </c:pt>
                <c:pt idx="3">
                  <c:v>3.7699999999999997E-2</c:v>
                </c:pt>
                <c:pt idx="4">
                  <c:v>8.3999999999999995E-3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11-48EE-A289-776D40115555}"/>
            </c:ext>
          </c:extLst>
        </c:ser>
        <c:ser>
          <c:idx val="3"/>
          <c:order val="3"/>
          <c:tx>
            <c:strRef>
              <c:f>Sheet1!$A$35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Sheet1!$B$35:$F$35</c:f>
              <c:numCache>
                <c:formatCode>0%</c:formatCode>
                <c:ptCount val="5"/>
                <c:pt idx="0">
                  <c:v>0.49</c:v>
                </c:pt>
                <c:pt idx="1">
                  <c:v>0.34</c:v>
                </c:pt>
                <c:pt idx="2">
                  <c:v>0.14000000000000001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11-48EE-A289-776D40115555}"/>
            </c:ext>
          </c:extLst>
        </c:ser>
        <c:ser>
          <c:idx val="4"/>
          <c:order val="4"/>
          <c:tx>
            <c:strRef>
              <c:f>Sheet1!$A$36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Sheet1!$B$36:$F$36</c:f>
              <c:numCache>
                <c:formatCode>0.00%</c:formatCode>
                <c:ptCount val="5"/>
                <c:pt idx="0">
                  <c:v>0.40500000000000003</c:v>
                </c:pt>
                <c:pt idx="1">
                  <c:v>0.437</c:v>
                </c:pt>
                <c:pt idx="2">
                  <c:v>9.8000000000000004E-2</c:v>
                </c:pt>
                <c:pt idx="3">
                  <c:v>2.3E-2</c:v>
                </c:pt>
                <c:pt idx="4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11-48EE-A289-776D401155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27482351"/>
        <c:axId val="1027474863"/>
      </c:barChart>
      <c:catAx>
        <c:axId val="102748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474863"/>
        <c:crosses val="autoZero"/>
        <c:auto val="1"/>
        <c:lblAlgn val="ctr"/>
        <c:lblOffset val="100"/>
        <c:noMultiLvlLbl val="0"/>
      </c:catAx>
      <c:valAx>
        <c:axId val="102747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48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child’s teacher(s) communicates effectively with me as a parent.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Sheet1!$B$32:$F$32</c:f>
              <c:numCache>
                <c:formatCode>0%</c:formatCode>
                <c:ptCount val="5"/>
                <c:pt idx="0">
                  <c:v>0.28999999999999998</c:v>
                </c:pt>
                <c:pt idx="1">
                  <c:v>0.4</c:v>
                </c:pt>
                <c:pt idx="2">
                  <c:v>0.18</c:v>
                </c:pt>
                <c:pt idx="3">
                  <c:v>0.12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7-4FF9-B72D-EBFB4C5C8EEF}"/>
            </c:ext>
          </c:extLst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Sheet1!$B$33:$F$33</c:f>
              <c:numCache>
                <c:formatCode>0%</c:formatCode>
                <c:ptCount val="5"/>
                <c:pt idx="0">
                  <c:v>0.32</c:v>
                </c:pt>
                <c:pt idx="1">
                  <c:v>0.4</c:v>
                </c:pt>
                <c:pt idx="2">
                  <c:v>0.19</c:v>
                </c:pt>
                <c:pt idx="3">
                  <c:v>0.06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37-4FF9-B72D-EBFB4C5C8EEF}"/>
            </c:ext>
          </c:extLst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Sheet1!$B$34:$F$34</c:f>
              <c:numCache>
                <c:formatCode>0.00%</c:formatCode>
                <c:ptCount val="5"/>
                <c:pt idx="0">
                  <c:v>0.35220000000000001</c:v>
                </c:pt>
                <c:pt idx="1">
                  <c:v>0.3962</c:v>
                </c:pt>
                <c:pt idx="2">
                  <c:v>0.16350000000000001</c:v>
                </c:pt>
                <c:pt idx="3">
                  <c:v>5.0299999999999997E-2</c:v>
                </c:pt>
                <c:pt idx="4">
                  <c:v>3.78E-2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37-4FF9-B72D-EBFB4C5C8EEF}"/>
            </c:ext>
          </c:extLst>
        </c:ser>
        <c:ser>
          <c:idx val="3"/>
          <c:order val="3"/>
          <c:tx>
            <c:strRef>
              <c:f>Sheet1!$A$35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Sheet1!$B$35:$F$35</c:f>
              <c:numCache>
                <c:formatCode>0.00%</c:formatCode>
                <c:ptCount val="5"/>
                <c:pt idx="0">
                  <c:v>0.48949999999999999</c:v>
                </c:pt>
                <c:pt idx="1">
                  <c:v>0.3347</c:v>
                </c:pt>
                <c:pt idx="2">
                  <c:v>0.12970000000000001</c:v>
                </c:pt>
                <c:pt idx="3">
                  <c:v>3.7699999999999997E-2</c:v>
                </c:pt>
                <c:pt idx="4">
                  <c:v>8.3999999999999995E-3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37-4FF9-B72D-EBFB4C5C8EEF}"/>
            </c:ext>
          </c:extLst>
        </c:ser>
        <c:ser>
          <c:idx val="4"/>
          <c:order val="4"/>
          <c:tx>
            <c:strRef>
              <c:f>Sheet1!$A$36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Sheet1!$B$31:$F$31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Sheet1!$B$36:$F$36</c:f>
              <c:numCache>
                <c:formatCode>0%</c:formatCode>
                <c:ptCount val="5"/>
                <c:pt idx="0">
                  <c:v>0.49</c:v>
                </c:pt>
                <c:pt idx="1">
                  <c:v>0.34</c:v>
                </c:pt>
                <c:pt idx="2">
                  <c:v>0.14000000000000001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37-4FF9-B72D-EBFB4C5C8E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27482351"/>
        <c:axId val="1027474863"/>
      </c:barChart>
      <c:catAx>
        <c:axId val="102748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474863"/>
        <c:crosses val="autoZero"/>
        <c:auto val="1"/>
        <c:lblAlgn val="ctr"/>
        <c:lblOffset val="100"/>
        <c:noMultiLvlLbl val="0"/>
      </c:catAx>
      <c:valAx>
        <c:axId val="102747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48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 feels safe in his/her school.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Sheet1!$B$47:$F$47</c:f>
              <c:numCache>
                <c:formatCode>0%</c:formatCode>
                <c:ptCount val="5"/>
                <c:pt idx="0">
                  <c:v>0.38</c:v>
                </c:pt>
                <c:pt idx="1">
                  <c:v>0.45</c:v>
                </c:pt>
                <c:pt idx="2">
                  <c:v>0.12</c:v>
                </c:pt>
                <c:pt idx="3">
                  <c:v>0.04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F9-451E-B116-C920CA6671D9}"/>
            </c:ext>
          </c:extLst>
        </c:ser>
        <c:ser>
          <c:idx val="1"/>
          <c:order val="1"/>
          <c:tx>
            <c:strRef>
              <c:f>Sheet1!$A$48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Sheet1!$B$48:$F$48</c:f>
              <c:numCache>
                <c:formatCode>0%</c:formatCode>
                <c:ptCount val="5"/>
                <c:pt idx="0">
                  <c:v>0.34</c:v>
                </c:pt>
                <c:pt idx="1">
                  <c:v>0.51</c:v>
                </c:pt>
                <c:pt idx="2">
                  <c:v>0.1</c:v>
                </c:pt>
                <c:pt idx="3">
                  <c:v>0.05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F9-451E-B116-C920CA6671D9}"/>
            </c:ext>
          </c:extLst>
        </c:ser>
        <c:ser>
          <c:idx val="2"/>
          <c:order val="2"/>
          <c:tx>
            <c:strRef>
              <c:f>Sheet1!$A$49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Sheet1!$B$49:$F$49</c:f>
              <c:numCache>
                <c:formatCode>0.00%</c:formatCode>
                <c:ptCount val="5"/>
                <c:pt idx="0">
                  <c:v>0.52829999999999999</c:v>
                </c:pt>
                <c:pt idx="1">
                  <c:v>0.4088</c:v>
                </c:pt>
                <c:pt idx="2">
                  <c:v>5.0299999999999997E-2</c:v>
                </c:pt>
                <c:pt idx="3">
                  <c:v>6.3E-3</c:v>
                </c:pt>
                <c:pt idx="4">
                  <c:v>6.3E-3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F9-451E-B116-C920CA6671D9}"/>
            </c:ext>
          </c:extLst>
        </c:ser>
        <c:ser>
          <c:idx val="3"/>
          <c:order val="3"/>
          <c:tx>
            <c:strRef>
              <c:f>Sheet1!$A$50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Sheet1!$B$50:$F$50</c:f>
              <c:numCache>
                <c:formatCode>0.00%</c:formatCode>
                <c:ptCount val="5"/>
                <c:pt idx="0">
                  <c:v>0.628</c:v>
                </c:pt>
                <c:pt idx="1">
                  <c:v>0.27600000000000002</c:v>
                </c:pt>
                <c:pt idx="2">
                  <c:v>6.7000000000000004E-2</c:v>
                </c:pt>
                <c:pt idx="3">
                  <c:v>2.5000000000000001E-2</c:v>
                </c:pt>
                <c:pt idx="4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F9-451E-B116-C920CA6671D9}"/>
            </c:ext>
          </c:extLst>
        </c:ser>
        <c:ser>
          <c:idx val="4"/>
          <c:order val="4"/>
          <c:tx>
            <c:strRef>
              <c:f>Sheet1!$A$51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Sheet1!$B$46:$F$46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Sheet1!$B$51:$F$51</c:f>
              <c:numCache>
                <c:formatCode>0%</c:formatCode>
                <c:ptCount val="5"/>
                <c:pt idx="0">
                  <c:v>0.49</c:v>
                </c:pt>
                <c:pt idx="1">
                  <c:v>0.38</c:v>
                </c:pt>
                <c:pt idx="2">
                  <c:v>0.09</c:v>
                </c:pt>
                <c:pt idx="3">
                  <c:v>0.02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F9-451E-B116-C920CA6671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11227055"/>
        <c:axId val="811213743"/>
      </c:barChart>
      <c:catAx>
        <c:axId val="811227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213743"/>
        <c:crosses val="autoZero"/>
        <c:auto val="1"/>
        <c:lblAlgn val="ctr"/>
        <c:lblOffset val="100"/>
        <c:noMultiLvlLbl val="0"/>
      </c:catAx>
      <c:valAx>
        <c:axId val="811213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122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My child experiences bullying. (Was not asked in 2019/18)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Sheet1!$B$62:$E$62</c:f>
              <c:strCache>
                <c:ptCount val="4"/>
                <c:pt idx="0">
                  <c:v>Often</c:v>
                </c:pt>
                <c:pt idx="1">
                  <c:v>Sometimes</c:v>
                </c:pt>
                <c:pt idx="2">
                  <c:v>Rarely</c:v>
                </c:pt>
                <c:pt idx="3">
                  <c:v>Never</c:v>
                </c:pt>
              </c:strCache>
            </c:strRef>
          </c:cat>
          <c:val>
            <c:numRef>
              <c:f>Sheet1!$B$63:$E$63</c:f>
              <c:numCache>
                <c:formatCode>0%</c:formatCode>
                <c:ptCount val="4"/>
                <c:pt idx="0">
                  <c:v>0.09</c:v>
                </c:pt>
                <c:pt idx="1">
                  <c:v>0.22</c:v>
                </c:pt>
                <c:pt idx="2">
                  <c:v>0.28000000000000003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F-49F0-A805-0FB35BEF87ED}"/>
            </c:ext>
          </c:extLst>
        </c:ser>
        <c:ser>
          <c:idx val="1"/>
          <c:order val="1"/>
          <c:tx>
            <c:strRef>
              <c:f>Sheet1!$A$64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Sheet1!$B$62:$E$62</c:f>
              <c:strCache>
                <c:ptCount val="4"/>
                <c:pt idx="0">
                  <c:v>Often</c:v>
                </c:pt>
                <c:pt idx="1">
                  <c:v>Sometimes</c:v>
                </c:pt>
                <c:pt idx="2">
                  <c:v>Rarely</c:v>
                </c:pt>
                <c:pt idx="3">
                  <c:v>Never</c:v>
                </c:pt>
              </c:strCache>
            </c:strRef>
          </c:cat>
          <c:val>
            <c:numRef>
              <c:f>Sheet1!$B$64:$E$64</c:f>
              <c:numCache>
                <c:formatCode>0%</c:formatCode>
                <c:ptCount val="4"/>
                <c:pt idx="0">
                  <c:v>0.06</c:v>
                </c:pt>
                <c:pt idx="1">
                  <c:v>0.24</c:v>
                </c:pt>
                <c:pt idx="2">
                  <c:v>0.32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F-49F0-A805-0FB35BEF87ED}"/>
            </c:ext>
          </c:extLst>
        </c:ser>
        <c:ser>
          <c:idx val="2"/>
          <c:order val="2"/>
          <c:tx>
            <c:strRef>
              <c:f>Sheet1!$A$65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Sheet1!$B$62:$E$62</c:f>
              <c:strCache>
                <c:ptCount val="4"/>
                <c:pt idx="0">
                  <c:v>Often</c:v>
                </c:pt>
                <c:pt idx="1">
                  <c:v>Sometimes</c:v>
                </c:pt>
                <c:pt idx="2">
                  <c:v>Rarely</c:v>
                </c:pt>
                <c:pt idx="3">
                  <c:v>Never</c:v>
                </c:pt>
              </c:strCache>
            </c:strRef>
          </c:cat>
          <c:val>
            <c:numRef>
              <c:f>Sheet1!$B$65:$E$65</c:f>
              <c:numCache>
                <c:formatCode>0.00%</c:formatCode>
                <c:ptCount val="4"/>
                <c:pt idx="0">
                  <c:v>2.5100000000000001E-2</c:v>
                </c:pt>
                <c:pt idx="1">
                  <c:v>0.1258</c:v>
                </c:pt>
                <c:pt idx="2">
                  <c:v>0.25159999999999999</c:v>
                </c:pt>
                <c:pt idx="3">
                  <c:v>0.59750000000000003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F-49F0-A805-0FB35BEF87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6173551"/>
        <c:axId val="1106180623"/>
      </c:barChart>
      <c:catAx>
        <c:axId val="1106173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6180623"/>
        <c:crosses val="autoZero"/>
        <c:auto val="1"/>
        <c:lblAlgn val="ctr"/>
        <c:lblOffset val="100"/>
        <c:noMultiLvlLbl val="0"/>
      </c:catAx>
      <c:valAx>
        <c:axId val="1106180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6173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When my child experiences bullying, they know who to ask for help.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Sheet1!$A$79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Sheet1!$B$78:$F$78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Sheet1!$B$79:$F$79</c:f>
              <c:numCache>
                <c:formatCode>0%</c:formatCode>
                <c:ptCount val="5"/>
                <c:pt idx="0">
                  <c:v>0.28999999999999998</c:v>
                </c:pt>
                <c:pt idx="1">
                  <c:v>0.38</c:v>
                </c:pt>
                <c:pt idx="2">
                  <c:v>0.23</c:v>
                </c:pt>
                <c:pt idx="3">
                  <c:v>0.09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BC-4D8A-B271-5DB149797202}"/>
            </c:ext>
          </c:extLst>
        </c:ser>
        <c:ser>
          <c:idx val="1"/>
          <c:order val="1"/>
          <c:tx>
            <c:strRef>
              <c:f>Sheet1!$A$80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63300"/>
            </a:solidFill>
            <a:ln>
              <a:solidFill>
                <a:srgbClr val="66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Sheet1!$B$78:$F$78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Sheet1!$B$80:$F$80</c:f>
              <c:numCache>
                <c:formatCode>0%</c:formatCode>
                <c:ptCount val="5"/>
                <c:pt idx="0">
                  <c:v>0.21</c:v>
                </c:pt>
                <c:pt idx="1">
                  <c:v>0.4</c:v>
                </c:pt>
                <c:pt idx="2">
                  <c:v>0.27</c:v>
                </c:pt>
                <c:pt idx="3">
                  <c:v>0.09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BC-4D8A-B271-5DB149797202}"/>
            </c:ext>
          </c:extLst>
        </c:ser>
        <c:ser>
          <c:idx val="2"/>
          <c:order val="2"/>
          <c:tx>
            <c:strRef>
              <c:f>Sheet1!$A$81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Sheet1!$B$78:$F$78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Sheet1!$B$81:$F$81</c:f>
              <c:numCache>
                <c:formatCode>0.00%</c:formatCode>
                <c:ptCount val="5"/>
                <c:pt idx="0">
                  <c:v>0.3019</c:v>
                </c:pt>
                <c:pt idx="1">
                  <c:v>0.45910000000000001</c:v>
                </c:pt>
                <c:pt idx="2">
                  <c:v>0.151</c:v>
                </c:pt>
                <c:pt idx="3">
                  <c:v>6.2899999999999998E-2</c:v>
                </c:pt>
                <c:pt idx="4">
                  <c:v>2.5100000000000001E-2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BC-4D8A-B271-5DB149797202}"/>
            </c:ext>
          </c:extLst>
        </c:ser>
        <c:ser>
          <c:idx val="3"/>
          <c:order val="3"/>
          <c:tx>
            <c:strRef>
              <c:f>Sheet1!$A$82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Sheet1!$B$78:$F$78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Sheet1!$B$82:$F$82</c:f>
              <c:numCache>
                <c:formatCode>0.00%</c:formatCode>
                <c:ptCount val="5"/>
                <c:pt idx="0">
                  <c:v>0.41839999999999999</c:v>
                </c:pt>
                <c:pt idx="1">
                  <c:v>0.36820000000000003</c:v>
                </c:pt>
                <c:pt idx="2">
                  <c:v>0.13389999999999999</c:v>
                </c:pt>
                <c:pt idx="3">
                  <c:v>5.4399999999999997E-2</c:v>
                </c:pt>
                <c:pt idx="4">
                  <c:v>2.5100000000000001E-2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BC-4D8A-B271-5DB1497972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00981295"/>
        <c:axId val="1100974223"/>
      </c:barChart>
      <c:catAx>
        <c:axId val="1100981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0974223"/>
        <c:crosses val="autoZero"/>
        <c:auto val="1"/>
        <c:lblAlgn val="ctr"/>
        <c:lblOffset val="100"/>
        <c:noMultiLvlLbl val="0"/>
      </c:catAx>
      <c:valAx>
        <c:axId val="1100974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0981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9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9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0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9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1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2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3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DEE8BF9-5849-47A4-B0A0-BEE93291FDE4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D96ED50-160D-437B-88E4-DC03FD1B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0B7F2F-CFE7-4E86-A680-8EE472E4D8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Parent Survey Results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AE8B3ED-5F66-44DC-A43D-77462AF998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Spring 2023</a:t>
            </a:r>
          </a:p>
        </p:txBody>
      </p:sp>
    </p:spTree>
    <p:extLst>
      <p:ext uri="{BB962C8B-B14F-4D97-AF65-F5344CB8AC3E}">
        <p14:creationId xmlns:p14="http://schemas.microsoft.com/office/powerpoint/2010/main" val="32845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DCFE0-9EF0-49C9-BDD4-E288AF1E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23498"/>
            <a:ext cx="7729728" cy="1188720"/>
          </a:xfrm>
        </p:spPr>
        <p:txBody>
          <a:bodyPr/>
          <a:lstStyle/>
          <a:p>
            <a:r>
              <a:rPr lang="en-US" dirty="0"/>
              <a:t>Preferred Forms of Parent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B62D0-99F6-4369-9F5B-AF8E54BA5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5" y="2164355"/>
            <a:ext cx="4271771" cy="4049359"/>
          </a:xfrm>
        </p:spPr>
        <p:txBody>
          <a:bodyPr>
            <a:noAutofit/>
          </a:bodyPr>
          <a:lstStyle/>
          <a:p>
            <a:r>
              <a:rPr lang="en-US" dirty="0"/>
              <a:t>Direct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Remind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District Text (Bright Arrow)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Talking Points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Email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Papers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Skyward</a:t>
            </a:r>
          </a:p>
          <a:p>
            <a:r>
              <a:rPr lang="en-US" dirty="0"/>
              <a:t>Indirect</a:t>
            </a:r>
          </a:p>
          <a:p>
            <a:pPr lvl="1"/>
            <a:r>
              <a:rPr lang="en-US" sz="1800" dirty="0">
                <a:solidFill>
                  <a:srgbClr val="FFC000"/>
                </a:solidFill>
              </a:rPr>
              <a:t>Facebook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Website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D4E83-F0FD-416D-9E21-C4A9CF14D2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High Preference &gt;40%</a:t>
            </a:r>
          </a:p>
          <a:p>
            <a:r>
              <a:rPr lang="en-US" sz="2400" dirty="0">
                <a:solidFill>
                  <a:srgbClr val="FFC000"/>
                </a:solidFill>
              </a:rPr>
              <a:t>Medium Preference 15%-39%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Low Preference &lt;14%</a:t>
            </a:r>
          </a:p>
        </p:txBody>
      </p:sp>
    </p:spTree>
    <p:extLst>
      <p:ext uri="{BB962C8B-B14F-4D97-AF65-F5344CB8AC3E}">
        <p14:creationId xmlns:p14="http://schemas.microsoft.com/office/powerpoint/2010/main" val="86017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5E01-A17C-47DA-B6FE-CAAA7D77D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64441"/>
            <a:ext cx="7729728" cy="1188720"/>
          </a:xfrm>
        </p:spPr>
        <p:txBody>
          <a:bodyPr/>
          <a:lstStyle/>
          <a:p>
            <a:r>
              <a:rPr lang="en-US" dirty="0"/>
              <a:t>2023 Responses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A8C17-D68A-475A-997D-615100154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06693"/>
            <a:ext cx="7729728" cy="3586615"/>
          </a:xfrm>
        </p:spPr>
        <p:txBody>
          <a:bodyPr/>
          <a:lstStyle/>
          <a:p>
            <a:r>
              <a:rPr lang="en-US" sz="2400" dirty="0"/>
              <a:t>119 total responses (146)</a:t>
            </a:r>
          </a:p>
          <a:p>
            <a:pPr lvl="1"/>
            <a:r>
              <a:rPr lang="en-US" sz="2000" dirty="0"/>
              <a:t>85 Home language English (109)</a:t>
            </a:r>
          </a:p>
          <a:p>
            <a:pPr lvl="1"/>
            <a:r>
              <a:rPr lang="en-US" sz="2000" dirty="0"/>
              <a:t>34 Home language Spanish (37)</a:t>
            </a:r>
          </a:p>
          <a:p>
            <a:r>
              <a:rPr lang="en-US" sz="2400" dirty="0"/>
              <a:t>Grade Band</a:t>
            </a:r>
          </a:p>
          <a:p>
            <a:pPr lvl="1"/>
            <a:r>
              <a:rPr lang="en-US" sz="2000" dirty="0"/>
              <a:t>58 Elementary (103)</a:t>
            </a:r>
          </a:p>
          <a:p>
            <a:pPr lvl="1"/>
            <a:r>
              <a:rPr lang="en-US" sz="2000" dirty="0"/>
              <a:t>29 Middle (44)</a:t>
            </a:r>
          </a:p>
          <a:p>
            <a:pPr lvl="1"/>
            <a:r>
              <a:rPr lang="en-US" sz="2000" dirty="0"/>
              <a:t>31 High (57)</a:t>
            </a:r>
          </a:p>
        </p:txBody>
      </p:sp>
    </p:spTree>
    <p:extLst>
      <p:ext uri="{BB962C8B-B14F-4D97-AF65-F5344CB8AC3E}">
        <p14:creationId xmlns:p14="http://schemas.microsoft.com/office/powerpoint/2010/main" val="319614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145AB3A-C22E-4A23-9B3B-B611F1FBBD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460915"/>
              </p:ext>
            </p:extLst>
          </p:nvPr>
        </p:nvGraphicFramePr>
        <p:xfrm>
          <a:off x="0" y="0"/>
          <a:ext cx="12192000" cy="6783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944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F381E83-AA66-46B4-AEB7-47EDC59F66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3719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824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5E05003-60CE-438A-92D8-7B53A32B2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5735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328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5E05003-60CE-438A-92D8-7B53A32B2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60964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86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2753BE5-9E1D-411B-9636-CB6C66E5A0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27172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69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EB678D8-519F-4567-BA8C-B88F56C7C4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03402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41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863128F-712C-44E6-AD68-58525069E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47499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781647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112</TotalTime>
  <Words>171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Parent Survey Results</vt:lpstr>
      <vt:lpstr>2023 Responses (2022)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Preferred Forms of Parent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Thornton</dc:creator>
  <cp:lastModifiedBy>Janice Stewart</cp:lastModifiedBy>
  <cp:revision>7</cp:revision>
  <cp:lastPrinted>2022-04-25T22:05:36Z</cp:lastPrinted>
  <dcterms:created xsi:type="dcterms:W3CDTF">2022-04-25T22:05:15Z</dcterms:created>
  <dcterms:modified xsi:type="dcterms:W3CDTF">2023-04-17T17:56:17Z</dcterms:modified>
</cp:coreProperties>
</file>